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BAA3-80CE-4DE1-B23C-1F571630FB5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6400800" cy="3886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Viscosity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of viscosity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Rheochor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Refractive Index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of refractive index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Specific and molar refractivity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6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of marbles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6481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7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b="7776"/>
          <a:stretch/>
        </p:blipFill>
        <p:spPr bwMode="auto">
          <a:xfrm>
            <a:off x="304800" y="457200"/>
            <a:ext cx="8649910" cy="601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2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time of flow of water through an Ostwald viscometer is 1.52 min, for the same volume of an organic compound of density 0.80 g/cm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, it is 2.25 min.</a:t>
            </a:r>
          </a:p>
          <a:p>
            <a:pPr marL="0" indent="0">
              <a:buNone/>
            </a:pPr>
            <a:r>
              <a:rPr lang="en-US" sz="2800" dirty="0" smtClean="0"/>
              <a:t>Find viscosity of the liquid relative to water and also absolute viscosity at 20ᵒ C. </a:t>
            </a:r>
            <a:r>
              <a:rPr lang="en-US" sz="2800" dirty="0" smtClean="0">
                <a:solidFill>
                  <a:srgbClr val="FF0000"/>
                </a:solidFill>
              </a:rPr>
              <a:t>Density and viscosity of water is 1 g/cm</a:t>
            </a:r>
            <a:r>
              <a:rPr lang="en-US" sz="2800" baseline="30000" dirty="0" smtClean="0">
                <a:solidFill>
                  <a:srgbClr val="FF0000"/>
                </a:solidFill>
              </a:rPr>
              <a:t>-3</a:t>
            </a:r>
            <a:r>
              <a:rPr lang="en-US" sz="2800" dirty="0" smtClean="0">
                <a:solidFill>
                  <a:srgbClr val="FF0000"/>
                </a:solidFill>
              </a:rPr>
              <a:t> and 1.002 x 10</a:t>
            </a:r>
            <a:r>
              <a:rPr lang="en-US" sz="2800" baseline="30000" dirty="0" smtClean="0">
                <a:solidFill>
                  <a:srgbClr val="FF0000"/>
                </a:solidFill>
              </a:rPr>
              <a:t>-2 </a:t>
            </a:r>
            <a:r>
              <a:rPr lang="en-US" sz="2800" dirty="0" smtClean="0">
                <a:solidFill>
                  <a:srgbClr val="FF0000"/>
                </a:solidFill>
              </a:rPr>
              <a:t>poise.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2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 and chemical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Dunsten</a:t>
            </a:r>
            <a:r>
              <a:rPr lang="en-US" dirty="0" smtClean="0"/>
              <a:t> (1909) determined a relationship between viscosity and inverse molar volume…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d/M x ɳ x 10</a:t>
            </a:r>
            <a:r>
              <a:rPr lang="en-US" baseline="30000" dirty="0" smtClean="0"/>
              <a:t>6</a:t>
            </a:r>
            <a:r>
              <a:rPr lang="en-US" dirty="0" smtClean="0"/>
              <a:t>= 40 to 60</a:t>
            </a:r>
          </a:p>
          <a:p>
            <a:pPr marL="0" indent="0">
              <a:buNone/>
            </a:pPr>
            <a:r>
              <a:rPr lang="en-US" dirty="0" smtClean="0"/>
              <a:t>This relationship is only useful for non-associated liquids (normal).</a:t>
            </a:r>
          </a:p>
          <a:p>
            <a:pPr marL="0" indent="0">
              <a:buNone/>
            </a:pPr>
            <a:r>
              <a:rPr lang="en-US" dirty="0" smtClean="0"/>
              <a:t>For associated liquids the value of </a:t>
            </a:r>
            <a:r>
              <a:rPr lang="en-US" dirty="0">
                <a:solidFill>
                  <a:prstClr val="black"/>
                </a:solidFill>
              </a:rPr>
              <a:t>d/M x ɳ x </a:t>
            </a:r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</a:rPr>
              <a:t>6 </a:t>
            </a:r>
            <a:r>
              <a:rPr lang="en-US" dirty="0" smtClean="0">
                <a:solidFill>
                  <a:prstClr val="black"/>
                </a:solidFill>
              </a:rPr>
              <a:t>is more than 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6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M/d is called molar volume.</a:t>
            </a:r>
          </a:p>
          <a:p>
            <a:r>
              <a:rPr lang="en-US" dirty="0" smtClean="0"/>
              <a:t>[M/d]</a:t>
            </a:r>
            <a:r>
              <a:rPr lang="en-US" baseline="30000" dirty="0" smtClean="0"/>
              <a:t>2/3</a:t>
            </a:r>
            <a:r>
              <a:rPr lang="en-US" dirty="0" smtClean="0"/>
              <a:t> is surface area of 1 mole of liquid{Molar </a:t>
            </a:r>
            <a:r>
              <a:rPr lang="en-US" dirty="0" err="1" smtClean="0"/>
              <a:t>surafce</a:t>
            </a:r>
            <a:r>
              <a:rPr lang="en-US" dirty="0" smtClean="0"/>
              <a:t>}.</a:t>
            </a:r>
          </a:p>
          <a:p>
            <a:r>
              <a:rPr lang="en-US" baseline="30000" dirty="0" smtClean="0"/>
              <a:t>So</a:t>
            </a:r>
            <a:r>
              <a:rPr lang="en-US" dirty="0" smtClean="0"/>
              <a:t> Molecular Viscosity is 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 </a:t>
            </a:r>
            <a:r>
              <a:rPr lang="en-US" b="1" dirty="0" smtClean="0"/>
              <a:t>Molecular viscosity = </a:t>
            </a:r>
            <a:r>
              <a:rPr lang="en-US" b="1" dirty="0">
                <a:solidFill>
                  <a:prstClr val="black"/>
                </a:solidFill>
              </a:rPr>
              <a:t>[</a:t>
            </a:r>
            <a:r>
              <a:rPr lang="en-US" b="1" dirty="0" smtClean="0">
                <a:solidFill>
                  <a:prstClr val="black"/>
                </a:solidFill>
              </a:rPr>
              <a:t>M/d]</a:t>
            </a:r>
            <a:r>
              <a:rPr lang="en-US" b="1" baseline="30000" dirty="0" smtClean="0">
                <a:solidFill>
                  <a:prstClr val="black"/>
                </a:solidFill>
              </a:rPr>
              <a:t>2/3</a:t>
            </a:r>
            <a:r>
              <a:rPr lang="en-US" b="1" dirty="0" smtClean="0">
                <a:solidFill>
                  <a:prstClr val="black"/>
                </a:solidFill>
              </a:rPr>
              <a:t> x ɳ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669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Rheochor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 Friend expressed “the product of molar volume and the eight root of viscosity of a liquid at a particular temperature is constant and is called </a:t>
            </a:r>
            <a:r>
              <a:rPr lang="en-US" dirty="0" err="1" smtClean="0"/>
              <a:t>Rheochor</a:t>
            </a:r>
            <a:r>
              <a:rPr lang="en-US" dirty="0" smtClean="0"/>
              <a:t>.”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Rheochor</a:t>
            </a:r>
            <a:r>
              <a:rPr lang="en-US" dirty="0" smtClean="0"/>
              <a:t> R = [</a:t>
            </a:r>
            <a:r>
              <a:rPr lang="en-US" b="1" dirty="0">
                <a:solidFill>
                  <a:prstClr val="black"/>
                </a:solidFill>
              </a:rPr>
              <a:t>[</a:t>
            </a:r>
            <a:r>
              <a:rPr lang="en-US" b="1" dirty="0" smtClean="0">
                <a:solidFill>
                  <a:prstClr val="black"/>
                </a:solidFill>
              </a:rPr>
              <a:t>M/d]</a:t>
            </a:r>
            <a:r>
              <a:rPr lang="en-US" b="1" baseline="30000" dirty="0" smtClean="0">
                <a:solidFill>
                  <a:prstClr val="black"/>
                </a:solidFill>
              </a:rPr>
              <a:t>1/8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x ɳ</a:t>
            </a:r>
            <a:endParaRPr lang="en-US" b="1" baseline="30000" dirty="0">
              <a:solidFill>
                <a:prstClr val="black"/>
              </a:solidFill>
            </a:endParaRPr>
          </a:p>
          <a:p>
            <a:r>
              <a:rPr lang="en-US" i="1" dirty="0" err="1" smtClean="0"/>
              <a:t>Rheochor</a:t>
            </a:r>
            <a:r>
              <a:rPr lang="en-US" dirty="0" smtClean="0"/>
              <a:t> is the molar volume of a liquid at a temperature where its viscosity is ________?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"/>
            <a:ext cx="9109364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9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Refractive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velocity light in air to the velocity of light in that medium is called refractive index.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is refraction?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8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Snell’s law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med</a:t>
            </a:r>
            <a:r>
              <a:rPr lang="en-US" b="1" dirty="0" smtClean="0"/>
              <a:t> = sin i/sin r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According to wave theory </a:t>
            </a:r>
          </a:p>
          <a:p>
            <a:pPr marL="0" lvl="0" indent="0">
              <a:buNone/>
            </a:pPr>
            <a:r>
              <a:rPr lang="en-US" b="1" dirty="0" smtClean="0"/>
              <a:t> </a:t>
            </a:r>
            <a:r>
              <a:rPr lang="en-US" b="1" dirty="0" err="1">
                <a:solidFill>
                  <a:prstClr val="black"/>
                </a:solidFill>
              </a:rPr>
              <a:t>n</a:t>
            </a:r>
            <a:r>
              <a:rPr lang="en-US" b="1" baseline="-25000" dirty="0" err="1">
                <a:solidFill>
                  <a:prstClr val="black"/>
                </a:solidFill>
              </a:rPr>
              <a:t>med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= velocity of light in air/ velocity of light in liquid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When angle of incidence increases, angle of refraction also increases, when angle of </a:t>
            </a:r>
            <a:r>
              <a:rPr lang="en-US" dirty="0" err="1" smtClean="0"/>
              <a:t>incidene</a:t>
            </a:r>
            <a:r>
              <a:rPr lang="en-US" dirty="0" smtClean="0"/>
              <a:t> is 90ᵒ (Grazing Angle), angle of refraction reaches its maximum value and is called </a:t>
            </a:r>
            <a:r>
              <a:rPr lang="en-US" i="1" dirty="0" smtClean="0"/>
              <a:t>Critical angle.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</a:t>
            </a:r>
            <a:r>
              <a:rPr lang="en-US" b="1" dirty="0" err="1" smtClean="0">
                <a:solidFill>
                  <a:prstClr val="black"/>
                </a:solidFill>
              </a:rPr>
              <a:t>n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med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= </a:t>
            </a:r>
            <a:r>
              <a:rPr lang="en-US" b="1" dirty="0" smtClean="0">
                <a:solidFill>
                  <a:prstClr val="black"/>
                </a:solidFill>
              </a:rPr>
              <a:t>1 /sin </a:t>
            </a:r>
            <a:r>
              <a:rPr lang="en-US" b="1" dirty="0" err="1" smtClean="0">
                <a:solidFill>
                  <a:prstClr val="black"/>
                </a:solidFill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416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refractive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Refractometer</a:t>
            </a:r>
            <a:endParaRPr lang="en-US" dirty="0" smtClean="0"/>
          </a:p>
          <a:p>
            <a:r>
              <a:rPr lang="en-US" dirty="0" smtClean="0"/>
              <a:t>Interferometer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8050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3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954640" cy="22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038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The resistance that one part of the liquid moving with one velocity offers to another part of liquid moving with another velocity is known as viscosity.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505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855"/>
            <a:ext cx="7239000" cy="1094509"/>
          </a:xfrm>
        </p:spPr>
        <p:txBody>
          <a:bodyPr/>
          <a:lstStyle/>
          <a:p>
            <a:r>
              <a:rPr lang="en-US" dirty="0" smtClean="0"/>
              <a:t>Abbe’s </a:t>
            </a:r>
            <a:r>
              <a:rPr lang="en-US" dirty="0" err="1" smtClean="0"/>
              <a:t>Refractometer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95" y="152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Abbé 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876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Specific Refraction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R = n</a:t>
            </a:r>
            <a:r>
              <a:rPr lang="en-US" baseline="30000" dirty="0" smtClean="0"/>
              <a:t>2</a:t>
            </a:r>
            <a:r>
              <a:rPr lang="en-US" dirty="0" smtClean="0"/>
              <a:t>-1/n</a:t>
            </a:r>
            <a:r>
              <a:rPr lang="en-US" baseline="30000" dirty="0" smtClean="0"/>
              <a:t>2</a:t>
            </a:r>
            <a:r>
              <a:rPr lang="en-US" dirty="0" smtClean="0"/>
              <a:t>+2  X 1/d</a:t>
            </a:r>
          </a:p>
          <a:p>
            <a:pPr marL="0" indent="0">
              <a:buNone/>
            </a:pPr>
            <a:r>
              <a:rPr lang="en-US" dirty="0" smtClean="0"/>
              <a:t>Molar Refraction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R</a:t>
            </a:r>
            <a:r>
              <a:rPr lang="en-US" baseline="-25000" dirty="0" smtClean="0"/>
              <a:t>M</a:t>
            </a:r>
            <a:r>
              <a:rPr lang="en-US" dirty="0" smtClean="0"/>
              <a:t> = </a:t>
            </a: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-1/n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+2  X </a:t>
            </a:r>
            <a:r>
              <a:rPr lang="en-US" dirty="0" smtClean="0">
                <a:solidFill>
                  <a:prstClr val="black"/>
                </a:solidFill>
              </a:rPr>
              <a:t>M/d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7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Refractive index of an </a:t>
            </a:r>
            <a:r>
              <a:rPr lang="en-US" dirty="0" err="1" smtClean="0"/>
              <a:t>organc</a:t>
            </a:r>
            <a:r>
              <a:rPr lang="en-US" dirty="0" smtClean="0"/>
              <a:t> compound is 1.5044.if its density is 872 kg m</a:t>
            </a:r>
            <a:r>
              <a:rPr lang="en-US" baseline="30000" dirty="0" smtClean="0"/>
              <a:t>-3</a:t>
            </a:r>
            <a:r>
              <a:rPr lang="en-US" dirty="0" smtClean="0"/>
              <a:t>,calculate its molar refraction (M= </a:t>
            </a:r>
            <a:r>
              <a:rPr lang="en-US" smtClean="0"/>
              <a:t>78)?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“S” is the area of interface between two liquid layers, </a:t>
            </a:r>
          </a:p>
          <a:p>
            <a:r>
              <a:rPr lang="en-US" dirty="0" smtClean="0"/>
              <a:t>“dx” is the distance between layers</a:t>
            </a:r>
          </a:p>
          <a:p>
            <a:r>
              <a:rPr lang="en-US" dirty="0" smtClean="0"/>
              <a:t>“dv”  is the difference in velocity of layers.</a:t>
            </a:r>
          </a:p>
          <a:p>
            <a:r>
              <a:rPr lang="en-US" dirty="0" smtClean="0"/>
              <a:t>Then the force required to maintain a constant velocity difference is</a:t>
            </a:r>
          </a:p>
          <a:p>
            <a:r>
              <a:rPr lang="en-US" dirty="0"/>
              <a:t> </a:t>
            </a:r>
            <a:r>
              <a:rPr lang="en-US" dirty="0" smtClean="0"/>
              <a:t>    F    </a:t>
            </a:r>
            <a:r>
              <a:rPr lang="el-GR" dirty="0" smtClean="0"/>
              <a:t>ἀ</a:t>
            </a:r>
            <a:r>
              <a:rPr lang="en-US" dirty="0" smtClean="0"/>
              <a:t>   </a:t>
            </a:r>
            <a:r>
              <a:rPr lang="en-US" dirty="0" err="1" smtClean="0"/>
              <a:t>S.dv</a:t>
            </a:r>
            <a:r>
              <a:rPr lang="en-US" dirty="0" smtClean="0"/>
              <a:t>/dx    and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     F = ɳ  </a:t>
            </a:r>
            <a:r>
              <a:rPr lang="en-US" b="1" dirty="0" err="1">
                <a:solidFill>
                  <a:prstClr val="black"/>
                </a:solidFill>
              </a:rPr>
              <a:t>S.dv</a:t>
            </a:r>
            <a:r>
              <a:rPr lang="en-US" b="1" dirty="0">
                <a:solidFill>
                  <a:prstClr val="black"/>
                </a:solidFill>
              </a:rPr>
              <a:t>/dx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38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dv/dx is called velocity gradient and ɳ is called coefficient of viscosity.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ɳ = </a:t>
            </a:r>
            <a:r>
              <a:rPr lang="en-US" b="1" dirty="0" err="1" smtClean="0"/>
              <a:t>F.dx</a:t>
            </a:r>
            <a:r>
              <a:rPr lang="en-US" b="1" dirty="0" smtClean="0"/>
              <a:t>/ </a:t>
            </a:r>
            <a:r>
              <a:rPr lang="en-US" b="1" dirty="0" err="1" smtClean="0"/>
              <a:t>S.dv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ɳ  </a:t>
            </a:r>
            <a:r>
              <a:rPr lang="en-US" dirty="0" smtClean="0"/>
              <a:t>is “force per unit area required to maintain unit difference of velocity between two layers in the liquid unit distance apart at a given temperature”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7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Units</a:t>
            </a:r>
          </a:p>
          <a:p>
            <a:pPr marL="0" indent="0">
              <a:buNone/>
            </a:pPr>
            <a:r>
              <a:rPr lang="en-US" dirty="0" smtClean="0"/>
              <a:t>In CGS system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g cm</a:t>
            </a:r>
            <a:r>
              <a:rPr lang="en-US" baseline="30000" dirty="0" smtClean="0"/>
              <a:t>-1</a:t>
            </a:r>
            <a:r>
              <a:rPr lang="en-US" dirty="0" smtClean="0"/>
              <a:t> s</a:t>
            </a:r>
            <a:r>
              <a:rPr lang="en-US" baseline="30000" dirty="0" smtClean="0"/>
              <a:t>-1 </a:t>
            </a:r>
            <a:r>
              <a:rPr lang="en-US" dirty="0" smtClean="0"/>
              <a:t>   or  dyne </a:t>
            </a:r>
            <a:r>
              <a:rPr lang="en-US" dirty="0" smtClean="0">
                <a:solidFill>
                  <a:prstClr val="black"/>
                </a:solidFill>
              </a:rPr>
              <a:t>cm</a:t>
            </a:r>
            <a:r>
              <a:rPr lang="en-US" baseline="30000" dirty="0" smtClean="0">
                <a:solidFill>
                  <a:prstClr val="black"/>
                </a:solidFill>
              </a:rPr>
              <a:t>-2</a:t>
            </a:r>
            <a:r>
              <a:rPr lang="en-US" dirty="0" smtClean="0">
                <a:solidFill>
                  <a:prstClr val="black"/>
                </a:solidFill>
              </a:rPr>
              <a:t> s</a:t>
            </a: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or Poise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endParaRPr lang="en-US" baseline="30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n SI system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endParaRPr lang="en-US" baseline="30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prstClr val="black"/>
                </a:solidFill>
              </a:rPr>
              <a:t>               </a:t>
            </a:r>
            <a:r>
              <a:rPr lang="en-US" dirty="0" smtClean="0">
                <a:solidFill>
                  <a:prstClr val="black"/>
                </a:solidFill>
              </a:rPr>
              <a:t>Kg m</a:t>
            </a:r>
            <a:r>
              <a:rPr lang="en-US" baseline="30000" dirty="0" smtClean="0">
                <a:solidFill>
                  <a:prstClr val="black"/>
                </a:solidFill>
              </a:rPr>
              <a:t>-1</a:t>
            </a:r>
            <a:r>
              <a:rPr lang="en-US" dirty="0" smtClean="0">
                <a:solidFill>
                  <a:prstClr val="black"/>
                </a:solidFill>
              </a:rPr>
              <a:t> s</a:t>
            </a:r>
            <a:r>
              <a:rPr lang="en-US" baseline="30000" dirty="0" smtClean="0">
                <a:solidFill>
                  <a:prstClr val="black"/>
                </a:solidFill>
              </a:rPr>
              <a:t>-1</a:t>
            </a:r>
            <a:endParaRPr lang="en-US" baseline="30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aseline="30000" dirty="0" smtClean="0">
                <a:solidFill>
                  <a:prstClr val="black"/>
                </a:solidFill>
              </a:rPr>
              <a:t>              </a:t>
            </a:r>
            <a:endParaRPr lang="en-US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8727"/>
            <a:ext cx="52768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0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Poiseuille</a:t>
            </a:r>
            <a:r>
              <a:rPr lang="en-US" b="1" dirty="0" smtClean="0"/>
              <a:t> Equation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ɳ = </a:t>
            </a:r>
            <a:r>
              <a:rPr lang="el-GR" dirty="0" smtClean="0"/>
              <a:t>π</a:t>
            </a:r>
            <a:r>
              <a:rPr lang="en-US" dirty="0" smtClean="0"/>
              <a:t> P r</a:t>
            </a:r>
            <a:r>
              <a:rPr lang="en-US" baseline="30000" dirty="0" smtClean="0"/>
              <a:t>4</a:t>
            </a:r>
            <a:r>
              <a:rPr lang="en-US" dirty="0" smtClean="0"/>
              <a:t> t/ 8L V</a:t>
            </a:r>
          </a:p>
          <a:p>
            <a:pPr marL="0" indent="0">
              <a:buNone/>
            </a:pPr>
            <a:r>
              <a:rPr lang="en-US" dirty="0" smtClean="0"/>
              <a:t>“V” volume of liquid flowing in time “t” through capillary tube of radius “r” and length “L” under a constant driving pressure “P”.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ɳ</a:t>
            </a:r>
            <a:r>
              <a:rPr lang="en-US" baseline="-25000" dirty="0" smtClean="0"/>
              <a:t>1</a:t>
            </a:r>
            <a:r>
              <a:rPr lang="en-US" dirty="0" smtClean="0"/>
              <a:t> and ɳ</a:t>
            </a:r>
            <a:r>
              <a:rPr lang="en-US" baseline="-25000" dirty="0" smtClean="0"/>
              <a:t>2</a:t>
            </a:r>
            <a:r>
              <a:rPr lang="en-US" dirty="0" smtClean="0"/>
              <a:t> are the coefficient of viscosity of two liquids with densities d</a:t>
            </a:r>
            <a:r>
              <a:rPr lang="en-US" baseline="-25000" dirty="0" smtClean="0"/>
              <a:t>1</a:t>
            </a:r>
            <a:r>
              <a:rPr lang="en-US" dirty="0" smtClean="0"/>
              <a:t> and d</a:t>
            </a:r>
            <a:r>
              <a:rPr lang="en-US" baseline="-25000" dirty="0" smtClean="0"/>
              <a:t>2</a:t>
            </a:r>
            <a:r>
              <a:rPr lang="en-US" dirty="0" smtClean="0"/>
              <a:t> and their time of flow is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</a:p>
          <a:p>
            <a:pPr marL="0" lvl="0" indent="0">
              <a:buNone/>
            </a:pPr>
            <a:r>
              <a:rPr lang="en-US" dirty="0" smtClean="0"/>
              <a:t>Then, </a:t>
            </a:r>
            <a:r>
              <a:rPr lang="en-US" dirty="0" smtClean="0">
                <a:solidFill>
                  <a:prstClr val="black"/>
                </a:solidFill>
              </a:rPr>
              <a:t>ɳ</a:t>
            </a:r>
            <a:r>
              <a:rPr lang="en-US" baseline="-25000" dirty="0" smtClean="0">
                <a:solidFill>
                  <a:prstClr val="black"/>
                </a:solidFill>
              </a:rPr>
              <a:t>1 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l-GR" dirty="0">
                <a:solidFill>
                  <a:prstClr val="black"/>
                </a:solidFill>
              </a:rPr>
              <a:t>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baseline="30000" dirty="0">
                <a:solidFill>
                  <a:prstClr val="black"/>
                </a:solidFill>
              </a:rPr>
              <a:t>4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/ </a:t>
            </a:r>
            <a:r>
              <a:rPr lang="en-US" dirty="0">
                <a:solidFill>
                  <a:prstClr val="black"/>
                </a:solidFill>
              </a:rPr>
              <a:t>8L </a:t>
            </a:r>
            <a:r>
              <a:rPr lang="en-US" dirty="0" smtClean="0">
                <a:solidFill>
                  <a:prstClr val="black"/>
                </a:solidFill>
              </a:rPr>
              <a:t>V---------1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prstClr val="black"/>
                </a:solidFill>
              </a:rPr>
              <a:t>ɳ</a:t>
            </a:r>
            <a:r>
              <a:rPr lang="en-US" baseline="-25000" dirty="0" smtClean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l-GR" dirty="0">
                <a:solidFill>
                  <a:prstClr val="black"/>
                </a:solidFill>
              </a:rPr>
              <a:t>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baseline="30000" dirty="0">
                <a:solidFill>
                  <a:prstClr val="black"/>
                </a:solidFill>
              </a:rPr>
              <a:t>4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 </a:t>
            </a:r>
            <a:r>
              <a:rPr lang="en-US" dirty="0">
                <a:solidFill>
                  <a:prstClr val="black"/>
                </a:solidFill>
              </a:rPr>
              <a:t>8L </a:t>
            </a:r>
            <a:r>
              <a:rPr lang="en-US" dirty="0" smtClean="0">
                <a:solidFill>
                  <a:prstClr val="black"/>
                </a:solidFill>
              </a:rPr>
              <a:t>V----------2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</a:rPr>
              <a:t>1 </a:t>
            </a:r>
            <a:r>
              <a:rPr lang="en-US" dirty="0" smtClean="0">
                <a:solidFill>
                  <a:prstClr val="black"/>
                </a:solidFill>
              </a:rPr>
              <a:t>and P</a:t>
            </a:r>
            <a:r>
              <a:rPr lang="en-US" baseline="-25000" dirty="0" smtClean="0">
                <a:solidFill>
                  <a:prstClr val="black"/>
                </a:solidFill>
              </a:rPr>
              <a:t>2     </a:t>
            </a:r>
            <a:r>
              <a:rPr lang="en-US" dirty="0" smtClean="0">
                <a:solidFill>
                  <a:prstClr val="black"/>
                </a:solidFill>
              </a:rPr>
              <a:t>are the pressures on two liquids.   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7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                ɳ</a:t>
            </a:r>
            <a:r>
              <a:rPr lang="en-US" baseline="-25000" dirty="0" smtClean="0">
                <a:solidFill>
                  <a:prstClr val="black"/>
                </a:solidFill>
              </a:rPr>
              <a:t>1 /</a:t>
            </a:r>
            <a:r>
              <a:rPr lang="en-US" dirty="0">
                <a:solidFill>
                  <a:prstClr val="black"/>
                </a:solidFill>
              </a:rPr>
              <a:t> ɳ</a:t>
            </a:r>
            <a:r>
              <a:rPr lang="en-US" baseline="-25000" dirty="0">
                <a:solidFill>
                  <a:prstClr val="black"/>
                </a:solidFill>
              </a:rPr>
              <a:t>2 </a:t>
            </a:r>
            <a:r>
              <a:rPr lang="en-US" baseline="-25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P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/ P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baseline="-25000" dirty="0">
                <a:solidFill>
                  <a:prstClr val="black"/>
                </a:solidFill>
              </a:rPr>
              <a:t>2 </a:t>
            </a:r>
            <a:r>
              <a:rPr lang="en-US" dirty="0" smtClean="0">
                <a:solidFill>
                  <a:prstClr val="black"/>
                </a:solidFill>
              </a:rPr>
              <a:t>---------3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</a:t>
            </a:r>
            <a:r>
              <a:rPr lang="en-US" dirty="0" smtClean="0">
                <a:solidFill>
                  <a:prstClr val="black"/>
                </a:solidFill>
              </a:rPr>
              <a:t>As,  </a:t>
            </a:r>
            <a:r>
              <a:rPr lang="en-US" b="1" dirty="0" smtClean="0">
                <a:solidFill>
                  <a:prstClr val="black"/>
                </a:solidFill>
              </a:rPr>
              <a:t>P </a:t>
            </a:r>
            <a:r>
              <a:rPr lang="el-GR" b="1" dirty="0" smtClean="0">
                <a:solidFill>
                  <a:prstClr val="black"/>
                </a:solidFill>
              </a:rPr>
              <a:t>ἀ</a:t>
            </a:r>
            <a:r>
              <a:rPr lang="en-US" b="1" dirty="0" smtClean="0">
                <a:solidFill>
                  <a:prstClr val="black"/>
                </a:solidFill>
              </a:rPr>
              <a:t> d </a:t>
            </a:r>
            <a:r>
              <a:rPr lang="en-US" dirty="0" smtClean="0">
                <a:solidFill>
                  <a:prstClr val="black"/>
                </a:solidFill>
              </a:rPr>
              <a:t>(Pressure is directly proportional to density)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so,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                  ɳ</a:t>
            </a:r>
            <a:r>
              <a:rPr lang="en-US" b="1" baseline="-25000" dirty="0" smtClean="0">
                <a:solidFill>
                  <a:prstClr val="black"/>
                </a:solidFill>
              </a:rPr>
              <a:t>1 </a:t>
            </a:r>
            <a:r>
              <a:rPr lang="en-US" b="1" baseline="-25000" dirty="0">
                <a:solidFill>
                  <a:prstClr val="black"/>
                </a:solidFill>
              </a:rPr>
              <a:t>/</a:t>
            </a:r>
            <a:r>
              <a:rPr lang="en-US" b="1" dirty="0">
                <a:solidFill>
                  <a:prstClr val="black"/>
                </a:solidFill>
              </a:rPr>
              <a:t> ɳ</a:t>
            </a:r>
            <a:r>
              <a:rPr lang="en-US" b="1" baseline="-25000" dirty="0">
                <a:solidFill>
                  <a:prstClr val="black"/>
                </a:solidFill>
              </a:rPr>
              <a:t>2  </a:t>
            </a:r>
            <a:r>
              <a:rPr lang="en-US" b="1" dirty="0">
                <a:solidFill>
                  <a:prstClr val="black"/>
                </a:solidFill>
              </a:rPr>
              <a:t>= </a:t>
            </a:r>
            <a:r>
              <a:rPr lang="en-US" b="1" dirty="0" smtClean="0">
                <a:solidFill>
                  <a:prstClr val="black"/>
                </a:solidFill>
              </a:rPr>
              <a:t>d</a:t>
            </a:r>
            <a:r>
              <a:rPr lang="en-US" b="1" baseline="-25000" dirty="0" smtClean="0">
                <a:solidFill>
                  <a:prstClr val="black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prstClr val="black"/>
                </a:solidFill>
              </a:rPr>
              <a:t>t</a:t>
            </a:r>
            <a:r>
              <a:rPr lang="en-US" b="1" baseline="-25000" dirty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/ </a:t>
            </a:r>
            <a:r>
              <a:rPr lang="en-US" b="1" dirty="0" smtClean="0">
                <a:solidFill>
                  <a:prstClr val="black"/>
                </a:solidFill>
              </a:rPr>
              <a:t>d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prstClr val="black"/>
                </a:solidFill>
              </a:rPr>
              <a:t>t</a:t>
            </a:r>
            <a:r>
              <a:rPr lang="en-US" b="1" baseline="-25000" dirty="0">
                <a:solidFill>
                  <a:prstClr val="black"/>
                </a:solidFill>
              </a:rPr>
              <a:t>2 </a:t>
            </a:r>
            <a:r>
              <a:rPr lang="en-US" b="1" dirty="0" smtClean="0">
                <a:solidFill>
                  <a:prstClr val="black"/>
                </a:solidFill>
              </a:rPr>
              <a:t>---------</a:t>
            </a:r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73785"/>
            <a:ext cx="3733800" cy="38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9069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time of flow can be easily measured by viscometer.</a:t>
            </a:r>
          </a:p>
          <a:p>
            <a:r>
              <a:rPr lang="en-US" dirty="0" smtClean="0"/>
              <a:t>The liquid whose viscosity is to be determined is taken in C.</a:t>
            </a:r>
          </a:p>
          <a:p>
            <a:r>
              <a:rPr lang="en-US" dirty="0" smtClean="0"/>
              <a:t>It is then drawn into A by suction </a:t>
            </a:r>
            <a:r>
              <a:rPr lang="en-US" dirty="0" err="1" smtClean="0"/>
              <a:t>upto</a:t>
            </a:r>
            <a:r>
              <a:rPr lang="en-US" dirty="0" smtClean="0"/>
              <a:t> mark X.</a:t>
            </a:r>
          </a:p>
          <a:p>
            <a:pPr lvl="0"/>
            <a:r>
              <a:rPr lang="en-US" dirty="0" smtClean="0"/>
              <a:t>Now, time is measured when liquid travels from </a:t>
            </a:r>
            <a:r>
              <a:rPr lang="en-US" dirty="0" smtClean="0">
                <a:solidFill>
                  <a:prstClr val="black"/>
                </a:solidFill>
              </a:rPr>
              <a:t>X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to Y, by stop watch.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Then, viscometer is cleaned and whole process is repeated with other liquid 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Knowing the 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, t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 , 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,t</a:t>
            </a:r>
            <a:r>
              <a:rPr lang="en-US" sz="2000" baseline="-25000" dirty="0" smtClean="0">
                <a:solidFill>
                  <a:prstClr val="black"/>
                </a:solidFill>
              </a:rPr>
              <a:t>2  </a:t>
            </a:r>
            <a:r>
              <a:rPr lang="en-US" sz="2000" dirty="0" smtClean="0">
                <a:solidFill>
                  <a:prstClr val="black"/>
                </a:solidFill>
              </a:rPr>
              <a:t>and ɳ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aseline="-25000" dirty="0" smtClean="0">
                <a:solidFill>
                  <a:prstClr val="black"/>
                </a:solidFill>
              </a:rPr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values are put in the following equation to get ɳ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  ɳ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1 </a:t>
            </a:r>
            <a:r>
              <a:rPr lang="en-US" sz="3200" b="1" baseline="-25000" dirty="0">
                <a:solidFill>
                  <a:prstClr val="black"/>
                </a:solidFill>
              </a:rPr>
              <a:t>/</a:t>
            </a:r>
            <a:r>
              <a:rPr lang="en-US" sz="3200" b="1" dirty="0">
                <a:solidFill>
                  <a:prstClr val="black"/>
                </a:solidFill>
              </a:rPr>
              <a:t> ɳ</a:t>
            </a:r>
            <a:r>
              <a:rPr lang="en-US" sz="3200" b="1" baseline="-25000" dirty="0">
                <a:solidFill>
                  <a:prstClr val="black"/>
                </a:solidFill>
              </a:rPr>
              <a:t>2  </a:t>
            </a:r>
            <a:r>
              <a:rPr lang="en-US" sz="3200" b="1" dirty="0">
                <a:solidFill>
                  <a:prstClr val="black"/>
                </a:solidFill>
              </a:rPr>
              <a:t>= d</a:t>
            </a:r>
            <a:r>
              <a:rPr lang="en-US" sz="3200" b="1" baseline="-25000" dirty="0">
                <a:solidFill>
                  <a:prstClr val="black"/>
                </a:solidFill>
              </a:rPr>
              <a:t>1</a:t>
            </a:r>
            <a:r>
              <a:rPr lang="en-US" sz="3200" b="1" dirty="0">
                <a:solidFill>
                  <a:prstClr val="black"/>
                </a:solidFill>
              </a:rPr>
              <a:t>  t</a:t>
            </a:r>
            <a:r>
              <a:rPr lang="en-US" sz="3200" b="1" baseline="-25000" dirty="0">
                <a:solidFill>
                  <a:prstClr val="black"/>
                </a:solidFill>
              </a:rPr>
              <a:t>1</a:t>
            </a:r>
            <a:r>
              <a:rPr lang="en-US" sz="3200" b="1" dirty="0">
                <a:solidFill>
                  <a:prstClr val="black"/>
                </a:solidFill>
              </a:rPr>
              <a:t>/ d</a:t>
            </a:r>
            <a:r>
              <a:rPr lang="en-US" sz="32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 t</a:t>
            </a:r>
            <a:r>
              <a:rPr lang="en-US" sz="3200" b="1" baseline="-25000" dirty="0">
                <a:solidFill>
                  <a:prstClr val="black"/>
                </a:solidFill>
              </a:rPr>
              <a:t>2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1600" y="3124200"/>
            <a:ext cx="685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1351" y="4191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823129" y="2242066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2057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29400" y="3200400"/>
            <a:ext cx="160665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94916" y="3352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29400" y="1752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84834" y="15723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29400" y="2426732"/>
            <a:ext cx="176551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4916" y="2743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8469" y="4648200"/>
            <a:ext cx="22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Ostwald’s Viscometer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1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782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Lecture 2</vt:lpstr>
      <vt:lpstr>Viscosity</vt:lpstr>
      <vt:lpstr>PowerPoint Presentation</vt:lpstr>
      <vt:lpstr>PowerPoint Presentation</vt:lpstr>
      <vt:lpstr>PowerPoint Presentation</vt:lpstr>
      <vt:lpstr>Measurement of Viscosity</vt:lpstr>
      <vt:lpstr>PowerPoint Presentation</vt:lpstr>
      <vt:lpstr>PowerPoint Presentation</vt:lpstr>
      <vt:lpstr>PowerPoint Presentation</vt:lpstr>
      <vt:lpstr>Race of marbles</vt:lpstr>
      <vt:lpstr>PowerPoint Presentation</vt:lpstr>
      <vt:lpstr>Numerical</vt:lpstr>
      <vt:lpstr>Viscosity and chemical constitution</vt:lpstr>
      <vt:lpstr>Molecular Viscosity</vt:lpstr>
      <vt:lpstr>Rheochor</vt:lpstr>
      <vt:lpstr>PowerPoint Presentation</vt:lpstr>
      <vt:lpstr>Refractive Index</vt:lpstr>
      <vt:lpstr>PowerPoint Presentation</vt:lpstr>
      <vt:lpstr>Measurement of refractive index</vt:lpstr>
      <vt:lpstr>Abbe’s Refractometer</vt:lpstr>
      <vt:lpstr>PowerPoint Presentation</vt:lpstr>
      <vt:lpstr>Numerical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RA</dc:creator>
  <cp:lastModifiedBy>RA</cp:lastModifiedBy>
  <cp:revision>16</cp:revision>
  <dcterms:created xsi:type="dcterms:W3CDTF">2020-05-04T20:13:04Z</dcterms:created>
  <dcterms:modified xsi:type="dcterms:W3CDTF">2020-05-05T20:22:23Z</dcterms:modified>
</cp:coreProperties>
</file>